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png"/><Relationship Id="rId3" Type="http://schemas.openxmlformats.org/officeDocument/2006/relationships/image" Target="../media/image-27-3.png"/><Relationship Id="rId4" Type="http://schemas.openxmlformats.org/officeDocument/2006/relationships/image" Target="../media/image-27-4.png"/><Relationship Id="rId5" Type="http://schemas.openxmlformats.org/officeDocument/2006/relationships/image" Target="../media/image-27-5.png"/><Relationship Id="rId6" Type="http://schemas.openxmlformats.org/officeDocument/2006/relationships/image" Target="../media/image-2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png"/><Relationship Id="rId3" Type="http://schemas.openxmlformats.org/officeDocument/2006/relationships/image" Target="../media/image-28-3.png"/><Relationship Id="rId4" Type="http://schemas.openxmlformats.org/officeDocument/2006/relationships/image" Target="../media/image-2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5A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097280"/>
            <a:ext cx="7680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Introduction to OpenFOAM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731520" y="219456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Source Computational Fluid Dynamics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731520" y="2926080"/>
            <a:ext cx="1828800" cy="54864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3200400"/>
            <a:ext cx="4572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Microcredential Module 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1520" y="361188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AD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Moodle-Compatible Learning Resource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731520" y="4206240"/>
            <a:ext cx="1645920" cy="32004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9" name="Text 7"/>
          <p:cNvSpPr/>
          <p:nvPr/>
        </p:nvSpPr>
        <p:spPr>
          <a:xfrm>
            <a:off x="731520" y="420624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OpenFOAM v13 / v2506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CFD Simulation Workflow</a:t>
            </a:r>
            <a:endParaRPr lang="en-US" sz="3200" dirty="0"/>
          </a:p>
        </p:txBody>
      </p:sp>
      <p:pic>
        <p:nvPicPr>
          <p:cNvPr id="6" name="Image 0" descr="/sessions/gallant-elegant-curie/images/cfd_workfl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914400"/>
            <a:ext cx="859536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Stage 1: Pre-Processing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731520" y="1005840"/>
            <a:ext cx="457200" cy="457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1234440"/>
            <a:ext cx="8229600" cy="7315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57200" y="1234440"/>
            <a:ext cx="73152" cy="73152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9" name="Text 7"/>
          <p:cNvSpPr/>
          <p:nvPr/>
        </p:nvSpPr>
        <p:spPr>
          <a:xfrm>
            <a:off x="777240" y="1280160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Geometry Definition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77240" y="1581912"/>
            <a:ext cx="7589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the computational domain using CAD tools or OpenFOAM's built-in blockMeshDict. Import external geometries in STL or OBJ format for complex shapes.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57200" y="2103120"/>
            <a:ext cx="73152" cy="7315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3" name="Text 11"/>
          <p:cNvSpPr/>
          <p:nvPr/>
        </p:nvSpPr>
        <p:spPr>
          <a:xfrm>
            <a:off x="777240" y="2148840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D948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Mesh Generation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77240" y="2450592"/>
            <a:ext cx="7589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the computational grid using blockMesh (structured), snappyHexMesh (automatic hex-dominant), or external tools like cfMesh and Gmsh.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2971800"/>
            <a:ext cx="8229600" cy="7315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57200" y="2971800"/>
            <a:ext cx="73152" cy="731520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3017520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Boundary Conditions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777240" y="3319272"/>
            <a:ext cx="7589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Specify inlet velocities, outlet pressures, wall types (no-slip, slip), symmetry planes, and periodic boundaries in the 0/ directory.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57200" y="3840480"/>
            <a:ext cx="8229600" cy="7315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57200" y="3840480"/>
            <a:ext cx="73152" cy="731520"/>
          </a:xfrm>
          <a:prstGeom prst="rect">
            <a:avLst/>
          </a:prstGeom>
          <a:solidFill>
            <a:srgbClr val="EA580C"/>
          </a:solidFill>
          <a:ln/>
        </p:spPr>
      </p:sp>
      <p:sp>
        <p:nvSpPr>
          <p:cNvPr id="21" name="Text 19"/>
          <p:cNvSpPr/>
          <p:nvPr/>
        </p:nvSpPr>
        <p:spPr>
          <a:xfrm>
            <a:off x="777240" y="3886200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A580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Physical Properties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777240" y="4187952"/>
            <a:ext cx="7589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fluid properties: viscosity, density, turbulence model parameters, and transport properties in the constant/ directory.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Meshing in OpenFOAM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457200" y="1188720"/>
            <a:ext cx="3931920" cy="3291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188720"/>
            <a:ext cx="3931920" cy="4572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18872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blockMesh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31520" y="1828800"/>
            <a:ext cx="33832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hex mesh generator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for simple geometries (pipes, channels, boxes). Defined in system/blockMeshDict with vertices, blocks, and grading.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Advantages: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quality hex cells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control over grading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generation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754880" y="1188720"/>
            <a:ext cx="3931920" cy="3291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754880" y="1188720"/>
            <a:ext cx="3931920" cy="45720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2" name="Text 10"/>
          <p:cNvSpPr/>
          <p:nvPr/>
        </p:nvSpPr>
        <p:spPr>
          <a:xfrm>
            <a:off x="5029200" y="118872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snappyHexMesh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029200" y="1828800"/>
            <a:ext cx="33832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Automatic hex-dominant mesher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Handles complex CAD surfaces (STL). Automatically refines, snaps to geometry, and adds boundary layers.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Advantages: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Handles complex geometries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Automatic surface refinement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Built-in layer addition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Stage 2: Solving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731520" y="914400"/>
            <a:ext cx="1371600" cy="457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7" name="Text 5"/>
          <p:cNvSpPr/>
          <p:nvPr/>
        </p:nvSpPr>
        <p:spPr>
          <a:xfrm>
            <a:off x="731520" y="109728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solver reads the case setup, assembles the discretized equations, and iterates toward a converged solution.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57200" y="1645920"/>
            <a:ext cx="8229600" cy="64008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9" name="Shape 7"/>
          <p:cNvSpPr/>
          <p:nvPr/>
        </p:nvSpPr>
        <p:spPr>
          <a:xfrm>
            <a:off x="640080" y="1783080"/>
            <a:ext cx="365760" cy="365760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17830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188720" y="1664208"/>
            <a:ext cx="7223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Select the Solver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188720" y="1965960"/>
            <a:ext cx="7223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from 80+ solvers based on your physics: simpleFoam (steady incompressible), pisoFoam (transient), interFoam (multiphase), etc.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2423160"/>
            <a:ext cx="8229600" cy="64008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4" name="Shape 12"/>
          <p:cNvSpPr/>
          <p:nvPr/>
        </p:nvSpPr>
        <p:spPr>
          <a:xfrm>
            <a:off x="640080" y="2560320"/>
            <a:ext cx="365760" cy="365760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25603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188720" y="2441448"/>
            <a:ext cx="7223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Configure Numerics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188720" y="2743200"/>
            <a:ext cx="7223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discretization schemes (fvSchemes) and linear solver settings (fvSolution). Balance accuracy vs. stability.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57200" y="3200400"/>
            <a:ext cx="8229600" cy="64008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9" name="Shape 17"/>
          <p:cNvSpPr/>
          <p:nvPr/>
        </p:nvSpPr>
        <p:spPr>
          <a:xfrm>
            <a:off x="640080" y="3337560"/>
            <a:ext cx="365760" cy="365760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20" name="Text 18"/>
          <p:cNvSpPr/>
          <p:nvPr/>
        </p:nvSpPr>
        <p:spPr>
          <a:xfrm>
            <a:off x="640080" y="33375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188720" y="3218688"/>
            <a:ext cx="7223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Monitor Convergence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188720" y="3520440"/>
            <a:ext cx="7223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residuals — the measure of how well the equations are satisfied. Residuals should drop 3-4 orders of magnitude.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57200" y="3977640"/>
            <a:ext cx="8229600" cy="64008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24" name="Shape 22"/>
          <p:cNvSpPr/>
          <p:nvPr/>
        </p:nvSpPr>
        <p:spPr>
          <a:xfrm>
            <a:off x="640080" y="4114800"/>
            <a:ext cx="365760" cy="365760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25" name="Text 23"/>
          <p:cNvSpPr/>
          <p:nvPr/>
        </p:nvSpPr>
        <p:spPr>
          <a:xfrm>
            <a:off x="640080" y="4114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1188720" y="3995928"/>
            <a:ext cx="7223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Parallel Execution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188720" y="4297680"/>
            <a:ext cx="7223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Decompose domain with decomposePar, run across multiple cores with mpirun, and reconstruct with reconstructPar.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Stage 3: Post-Processing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457200" y="118872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188720"/>
            <a:ext cx="73152" cy="13716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280160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ParaView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31520" y="164592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visualization tool. Create contour plots, streamlines, vector fields, iso-surfaces, and animations. Launched via paraFoam command.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754880" y="118872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754880" y="1188720"/>
            <a:ext cx="73152" cy="137160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2" name="Text 10"/>
          <p:cNvSpPr/>
          <p:nvPr/>
        </p:nvSpPr>
        <p:spPr>
          <a:xfrm>
            <a:off x="5029200" y="1280160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D948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Function Objects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029200" y="164592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Built-in runtime analysis: forces, pressure coefficients, field averages, probes, and sampling — all configured in controlDict.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283464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7200" y="2834640"/>
            <a:ext cx="73152" cy="1371600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16" name="Text 14"/>
          <p:cNvSpPr/>
          <p:nvPr/>
        </p:nvSpPr>
        <p:spPr>
          <a:xfrm>
            <a:off x="731520" y="2926080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Data Sampling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31520" y="329184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 data along lines, surfaces, or at probe points for quantitative comparison with experimental results.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754880" y="283464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754880" y="2834640"/>
            <a:ext cx="73152" cy="1371600"/>
          </a:xfrm>
          <a:prstGeom prst="rect">
            <a:avLst/>
          </a:prstGeom>
          <a:solidFill>
            <a:srgbClr val="059669"/>
          </a:solidFill>
          <a:ln/>
        </p:spPr>
      </p:sp>
      <p:sp>
        <p:nvSpPr>
          <p:cNvPr id="20" name="Text 18"/>
          <p:cNvSpPr/>
          <p:nvPr/>
        </p:nvSpPr>
        <p:spPr>
          <a:xfrm>
            <a:off x="5029200" y="2926080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5966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Validation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29184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simulation results against analytical solutions, experimental data, or other CFD codes to verify accuracy.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OpenFOAM Case Structure</a:t>
            </a:r>
            <a:endParaRPr lang="en-US" sz="3200" dirty="0"/>
          </a:p>
        </p:txBody>
      </p:sp>
      <p:pic>
        <p:nvPicPr>
          <p:cNvPr id="6" name="Image 0" descr="/sessions/gallant-elegant-curie/images/case_structu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914400"/>
            <a:ext cx="859536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0/ Directory — Initial &amp; Boundary Conditions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457200" y="1188720"/>
            <a:ext cx="5029200" cy="329184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2344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0/U  (Velocity Field)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640080" y="1554480"/>
            <a:ext cx="466344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dimensions    [0 1 -1 0 0 0 0];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internalField uniform (0 0 0);</a:t>
            </a:r>
            <a:endParaRPr lang="en-US" sz="1000" dirty="0"/>
          </a:p>
          <a:p>
            <a:pPr indent="0" marL="0">
              <a:buNone/>
            </a:pP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boundaryField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{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inlet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{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type    fixedValue;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value   uniform (1 0 0);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}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outlet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{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type    zeroGradient;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}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walls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{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type    noSlip;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}</a:t>
            </a:r>
            <a:endParaRPr lang="en-US" sz="1000" dirty="0"/>
          </a:p>
          <a:p>
            <a:pPr indent="0" marL="0"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5760720" y="1188720"/>
            <a:ext cx="2926080" cy="3291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760720" y="1188720"/>
            <a:ext cx="2926080" cy="54864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1" name="Text 9"/>
          <p:cNvSpPr/>
          <p:nvPr/>
        </p:nvSpPr>
        <p:spPr>
          <a:xfrm>
            <a:off x="5943600" y="137160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Elements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943600" y="182880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dimensions: SI unit dimensions of the field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943600" y="2212848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internalField: Initial value throughout the domain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943600" y="2596896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boundaryField: Conditions at each boundary patch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5943600" y="2980944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fixedValue: Dirichlet condition (set value)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943600" y="3364992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zeroGradient: Neumann condition (zero derivative)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5943600" y="374904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noSlip: Zero velocity at wall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constant/ Directory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457200" y="1188720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188720"/>
            <a:ext cx="3931920" cy="457200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18872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polyMesh/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31520" y="1828800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7C3AE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points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011680" y="1828800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 of all vertex coordinates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731520" y="2240280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7C3AE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faces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011680" y="2240280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Connectivity of vertices forming faces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1520" y="2651760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7C3AE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owner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2011680" y="2651760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Cell owning each face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731520" y="3063240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7C3AE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neighbour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2011680" y="3063240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Neighboring cell for internal faces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731520" y="3474720"/>
            <a:ext cx="1188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7C3AE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boundary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2011680" y="3474720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Boundary patch definitions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754880" y="1188720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754880" y="1188720"/>
            <a:ext cx="3931920" cy="45720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0" y="118872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Physical Properties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029200" y="1828800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transportProperties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029200" y="2039112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Kinematic viscosity, density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5029200" y="2331720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turbulenceProperties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029200" y="2542032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Turbulence model selection (laminar, RAS, LES)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5029200" y="2834640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thermophysicalProperties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5029200" y="3044952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Thermodynamic and transport models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029200" y="3337560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029200" y="3547872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Gravitational acceleration vector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system/ Directory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731520" y="914400"/>
            <a:ext cx="1371600" cy="457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1188720"/>
            <a:ext cx="8229600" cy="96012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8" name="Shape 6"/>
          <p:cNvSpPr/>
          <p:nvPr/>
        </p:nvSpPr>
        <p:spPr>
          <a:xfrm>
            <a:off x="457200" y="1188720"/>
            <a:ext cx="73152" cy="9601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9" name="Text 7"/>
          <p:cNvSpPr/>
          <p:nvPr/>
        </p:nvSpPr>
        <p:spPr>
          <a:xfrm>
            <a:off x="777240" y="1280160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controlDict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77240" y="164592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Master control file. Sets start/end time, time step (deltaT), write interval, solver application name, and runtime function objects.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57200" y="2331720"/>
            <a:ext cx="8229600" cy="96012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2" name="Shape 10"/>
          <p:cNvSpPr/>
          <p:nvPr/>
        </p:nvSpPr>
        <p:spPr>
          <a:xfrm>
            <a:off x="457200" y="2331720"/>
            <a:ext cx="73152" cy="960120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13" name="Text 11"/>
          <p:cNvSpPr/>
          <p:nvPr/>
        </p:nvSpPr>
        <p:spPr>
          <a:xfrm>
            <a:off x="777240" y="2423160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7C3AE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fvSchemes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77240" y="278892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Discretization schemes for each term: time derivatives (ddtSchemes), gradients (gradSchemes), divergence (divSchemes), and Laplacian (laplacianSchemes).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474720"/>
            <a:ext cx="8229600" cy="96012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6" name="Shape 14"/>
          <p:cNvSpPr/>
          <p:nvPr/>
        </p:nvSpPr>
        <p:spPr>
          <a:xfrm>
            <a:off x="457200" y="3474720"/>
            <a:ext cx="73152" cy="960120"/>
          </a:xfrm>
          <a:prstGeom prst="rect">
            <a:avLst/>
          </a:prstGeom>
          <a:solidFill>
            <a:srgbClr val="EA580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3566160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A580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fvSolution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77240" y="393192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Linear equation solver settings, tolerances, relaxation factors, and algorithm controls (SIMPLE, PISO, PIMPLE parameters).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OpenFOAM Solver Categories</a:t>
            </a:r>
            <a:endParaRPr lang="en-US" sz="3200" dirty="0"/>
          </a:p>
        </p:txBody>
      </p:sp>
      <p:pic>
        <p:nvPicPr>
          <p:cNvPr id="6" name="Image 0" descr="/sessions/gallant-elegant-curie/images/solver_categori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914400"/>
            <a:ext cx="859536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Learning Objectives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31520" y="100584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the end of this module, you will be able to:</a:t>
            </a:r>
            <a:endParaRPr lang="en-US" sz="14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600200"/>
            <a:ext cx="256032" cy="25603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43000" y="155448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 what OpenFOAM is and its role in Computational Fluid Dynamics (CFD)</a:t>
            </a:r>
            <a:endParaRPr lang="en-US" sz="13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39112"/>
            <a:ext cx="256032" cy="25603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143000" y="1993392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Describe the fundamental governing equations solved by OpenFOAM</a:t>
            </a:r>
            <a:endParaRPr lang="en-US" sz="130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478024"/>
            <a:ext cx="256032" cy="25603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43000" y="2432304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the key components of the OpenFOAM case directory structure</a:t>
            </a:r>
            <a:endParaRPr lang="en-US" sz="13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916936"/>
            <a:ext cx="256032" cy="25603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143000" y="2871216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Outline the three-stage CFD workflow: pre-processing, solving, post-processing</a:t>
            </a:r>
            <a:endParaRPr lang="en-US" sz="13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3355848"/>
            <a:ext cx="256032" cy="25603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143000" y="3310128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Recognize the major solver categories and their applications</a:t>
            </a:r>
            <a:endParaRPr lang="en-US" sz="1300" dirty="0"/>
          </a:p>
        </p:txBody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3794760"/>
            <a:ext cx="256032" cy="256032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1143000" y="374904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 the Finite Volume Method (FVM) as the core numerical technique</a:t>
            </a:r>
            <a:endParaRPr lang="en-US" sz="1300" dirty="0"/>
          </a:p>
        </p:txBody>
      </p:sp>
      <p:pic>
        <p:nvPicPr>
          <p:cNvPr id="1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4233672"/>
            <a:ext cx="256032" cy="256032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1143000" y="4187952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Appreciate the open-source ecosystem and community resources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Commonly Used Solvers</a:t>
            </a:r>
            <a:endParaRPr lang="en-US" sz="3200" dirty="0"/>
          </a:p>
        </p:txBody>
      </p:sp>
      <p:graphicFrame>
        <p:nvGraphicFramePr>
          <p:cNvPr id="2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097280"/>
          <a:ext cx="8229600" cy="3200400"/>
        </p:xfrm>
        <a:graphic>
          <a:graphicData uri="http://schemas.openxmlformats.org/drawingml/2006/table">
            <a:tbl>
              <a:tblPr/>
              <a:tblGrid>
                <a:gridCol w="2011680"/>
                <a:gridCol w="1188720"/>
                <a:gridCol w="2560320"/>
                <a:gridCol w="2468880"/>
              </a:tblGrid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Solver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A8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Type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A8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Physics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A8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Use Case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A8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F172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simpleFoam</a:t>
                      </a:r>
                      <a:endParaRPr lang="en-US" sz="10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Steady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Incompressible, turbulent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External aerodynamics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F172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pisoFoam</a:t>
                      </a:r>
                      <a:endParaRPr lang="en-US" sz="10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Transient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Incompressible, turbulent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Vortex shedding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F172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pimpleFoam</a:t>
                      </a:r>
                      <a:endParaRPr lang="en-US" sz="10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Transient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Incompressible, turbulent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General unsteady flows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F172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icoFoam</a:t>
                      </a:r>
                      <a:endParaRPr lang="en-US" sz="10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Transient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Incompressible, laminar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Tutorial / simple cases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F172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interFoam</a:t>
                      </a:r>
                      <a:endParaRPr lang="en-US" sz="10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Transient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Multiphase (VOF)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Free surface flows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F172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rhoSimpleFoam</a:t>
                      </a:r>
                      <a:endParaRPr lang="en-US" sz="10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Steady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Compressible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High-speed flows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F172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buoyantSimpleFoam</a:t>
                      </a:r>
                      <a:endParaRPr lang="en-US" sz="10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Steady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Heat transfer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Natural convection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Turbulence Modeling in OpenFOAM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457200" y="1188720"/>
            <a:ext cx="8229600" cy="1005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188720"/>
            <a:ext cx="73152" cy="100584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8" name="Text 6"/>
          <p:cNvSpPr/>
          <p:nvPr/>
        </p:nvSpPr>
        <p:spPr>
          <a:xfrm>
            <a:off x="777240" y="12801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RANS (Reynolds-Averaged)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132320" y="1325880"/>
            <a:ext cx="1280160" cy="256032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0" y="132588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Used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777240" y="164592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Time-averaged equations with turbulence models. Most common for engineering. Models: k-epsilon, k-omega SST, Spalart-Allmaras.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" y="2377440"/>
            <a:ext cx="8229600" cy="1005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57200" y="2377440"/>
            <a:ext cx="73152" cy="100584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4" name="Text 12"/>
          <p:cNvSpPr/>
          <p:nvPr/>
        </p:nvSpPr>
        <p:spPr>
          <a:xfrm>
            <a:off x="777240" y="24688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D948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(Large Eddy Simulation)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132320" y="2514600"/>
            <a:ext cx="1280160" cy="256032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6" name="Text 14"/>
          <p:cNvSpPr/>
          <p:nvPr/>
        </p:nvSpPr>
        <p:spPr>
          <a:xfrm>
            <a:off x="7132320" y="251460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Fidelity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777240" y="283464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Resolves large eddies, models small ones. More accurate but computationally expensive. Models: Smagorinsky, WALE, dynamic.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57200" y="3566160"/>
            <a:ext cx="8229600" cy="1005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57200" y="3566160"/>
            <a:ext cx="73152" cy="1005840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20" name="Text 18"/>
          <p:cNvSpPr/>
          <p:nvPr/>
        </p:nvSpPr>
        <p:spPr>
          <a:xfrm>
            <a:off x="777240" y="365760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DNS (Direct Numerical Simulation)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132320" y="3703320"/>
            <a:ext cx="1280160" cy="256032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22" name="Text 20"/>
          <p:cNvSpPr/>
          <p:nvPr/>
        </p:nvSpPr>
        <p:spPr>
          <a:xfrm>
            <a:off x="7132320" y="370332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777240" y="402336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Resolves all turbulent scales. Extremely expensive — only feasible for low Reynolds numbers and research.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Industry Applications</a:t>
            </a:r>
            <a:endParaRPr lang="en-US" sz="3200" dirty="0"/>
          </a:p>
        </p:txBody>
      </p:sp>
      <p:pic>
        <p:nvPicPr>
          <p:cNvPr id="6" name="Image 0" descr="/sessions/gallant-elegant-curie/images/industry_app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914400"/>
            <a:ext cx="859536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OpenFOAM vs. Commercial CFD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731520" y="914400"/>
            <a:ext cx="1371600" cy="45720"/>
          </a:xfrm>
          <a:prstGeom prst="rect">
            <a:avLst/>
          </a:prstGeom>
          <a:solidFill>
            <a:srgbClr val="0D9488"/>
          </a:solidFill>
          <a:ln/>
        </p:spPr>
      </p:sp>
      <p:graphicFrame>
        <p:nvGraphicFramePr>
          <p:cNvPr id="2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097280"/>
          <a:ext cx="8229600" cy="3291840"/>
        </p:xfrm>
        <a:graphic>
          <a:graphicData uri="http://schemas.openxmlformats.org/drawingml/2006/table">
            <a:tbl>
              <a:tblPr/>
              <a:tblGrid>
                <a:gridCol w="1645920"/>
                <a:gridCol w="3291840"/>
                <a:gridCol w="3291840"/>
              </a:tblGrid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Feature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4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OpenFOAM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4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Commercial (e.g., ANSYS Fluent)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488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94A3B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Cost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Free (GPL v3)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$20,000-$50,000+/year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94A3B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Source Code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Fully accessible &amp; modifiable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Closed / black box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94A3B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GUI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Command-line (third-party GUIs)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Polished integrated GUI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94A3B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Customization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Unlimited (C++ / Python)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Limited UDF/scripting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94A3B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Scalability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license limits on cores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License-limited parallelism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94A3B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Support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Community + paid options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Vendor support included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94A3B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Learning Curve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Steeper (Linux/CLI focused)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E2E8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Gentler (GUI-guided)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Installation &amp; Platforms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457200" y="118872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188720"/>
            <a:ext cx="3931920" cy="54864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37160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Native Linux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40080" y="173736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performance. Ubuntu is recommended. Install via package manager (apt) or compile from source.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754880" y="118872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754880" y="1188720"/>
            <a:ext cx="3931920" cy="54864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2" name="Text 10"/>
          <p:cNvSpPr/>
          <p:nvPr/>
        </p:nvSpPr>
        <p:spPr>
          <a:xfrm>
            <a:off x="4937760" y="137160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D948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Windows (WSL)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937760" y="173736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OpenFOAM through Windows Subsystem for Linux. Full functionality with native-like performance.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283464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7200" y="2834640"/>
            <a:ext cx="3931920" cy="54864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30175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Docker Containers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40080" y="338328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Pre-configured containers for quick setup. Ideal for consistent environments across teams.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754880" y="283464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754880" y="2834640"/>
            <a:ext cx="3931920" cy="54864"/>
          </a:xfrm>
          <a:prstGeom prst="rect">
            <a:avLst/>
          </a:prstGeom>
          <a:solidFill>
            <a:srgbClr val="EA580C"/>
          </a:solidFill>
          <a:ln/>
        </p:spPr>
      </p:sp>
      <p:sp>
        <p:nvSpPr>
          <p:cNvPr id="20" name="Text 18"/>
          <p:cNvSpPr/>
          <p:nvPr/>
        </p:nvSpPr>
        <p:spPr>
          <a:xfrm>
            <a:off x="4937760" y="30175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A580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macOS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937760" y="338328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Compile from source or use Docker. Not officially supported but community solutions exist.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Running Your First Simulation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731520" y="914400"/>
            <a:ext cx="1371600" cy="457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1188720"/>
            <a:ext cx="54864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18872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cd $FOAM_TUTORIALS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126480" y="118872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Navigate to tutorials directory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57200" y="1783080"/>
            <a:ext cx="54864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178308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cp -r incompressible/simpleFoam/pitzDaily 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126480" y="17830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 the cavity tutorial case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57200" y="2377440"/>
            <a:ext cx="54864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4" name="Text 12"/>
          <p:cNvSpPr/>
          <p:nvPr/>
        </p:nvSpPr>
        <p:spPr>
          <a:xfrm>
            <a:off x="640080" y="237744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cd pitzDaily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126480" y="237744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 the case directory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57200" y="2971800"/>
            <a:ext cx="54864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297180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blockMesh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126480" y="297180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 the mesh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57200" y="3566160"/>
            <a:ext cx="54864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20" name="Text 18"/>
          <p:cNvSpPr/>
          <p:nvPr/>
        </p:nvSpPr>
        <p:spPr>
          <a:xfrm>
            <a:off x="640080" y="356616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simpleFoam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126480" y="356616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the solver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457200" y="4160520"/>
            <a:ext cx="5486400" cy="45720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23" name="Text 21"/>
          <p:cNvSpPr/>
          <p:nvPr/>
        </p:nvSpPr>
        <p:spPr>
          <a:xfrm>
            <a:off x="640080" y="416052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paraFoam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126480" y="416052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Visualize results in ParaView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Community &amp; Resources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457200" y="1097280"/>
            <a:ext cx="3931920" cy="9601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097280"/>
            <a:ext cx="73152" cy="96012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17043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Official Documentation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31520" y="148132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openfoam.com/documentation — comprehensive user guide, programmer guide, and tutorial guide.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754880" y="1097280"/>
            <a:ext cx="3931920" cy="9601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754880" y="1097280"/>
            <a:ext cx="73152" cy="9601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2" name="Text 10"/>
          <p:cNvSpPr/>
          <p:nvPr/>
        </p:nvSpPr>
        <p:spPr>
          <a:xfrm>
            <a:off x="5029200" y="117043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948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CFD Direct Guide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029200" y="148132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doc.cfd.direct — extensive user guide for Foundation releases with practical examples.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2240280"/>
            <a:ext cx="3931920" cy="9601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7200" y="2240280"/>
            <a:ext cx="73152" cy="960120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16" name="Text 14"/>
          <p:cNvSpPr/>
          <p:nvPr/>
        </p:nvSpPr>
        <p:spPr>
          <a:xfrm>
            <a:off x="731520" y="231343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OpenFOAM Wiki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31520" y="262432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Community-driven wiki with tips, tutorials, and troubleshooting guides.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754880" y="2240280"/>
            <a:ext cx="3931920" cy="9601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754880" y="2240280"/>
            <a:ext cx="73152" cy="960120"/>
          </a:xfrm>
          <a:prstGeom prst="rect">
            <a:avLst/>
          </a:prstGeom>
          <a:solidFill>
            <a:srgbClr val="EA580C"/>
          </a:solidFill>
          <a:ln/>
        </p:spPr>
      </p:sp>
      <p:sp>
        <p:nvSpPr>
          <p:cNvPr id="20" name="Text 18"/>
          <p:cNvSpPr/>
          <p:nvPr/>
        </p:nvSpPr>
        <p:spPr>
          <a:xfrm>
            <a:off x="5029200" y="231343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A580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Forum &amp; Mailing Lists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029200" y="262432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cfd-online.com/Forums/openfoam — active community forum for Q&amp;A and discussion.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57200" y="3383280"/>
            <a:ext cx="3931920" cy="9601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457200" y="3383280"/>
            <a:ext cx="73152" cy="960120"/>
          </a:xfrm>
          <a:prstGeom prst="rect">
            <a:avLst/>
          </a:prstGeom>
          <a:solidFill>
            <a:srgbClr val="DC2626"/>
          </a:solidFill>
          <a:ln/>
        </p:spPr>
      </p:sp>
      <p:sp>
        <p:nvSpPr>
          <p:cNvPr id="24" name="Text 22"/>
          <p:cNvSpPr/>
          <p:nvPr/>
        </p:nvSpPr>
        <p:spPr>
          <a:xfrm>
            <a:off x="731520" y="345643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DC26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YouTube Tutorials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731520" y="376732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channels offering step-by-step video tutorials for all skill levels.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4754880" y="3383280"/>
            <a:ext cx="3931920" cy="9601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4754880" y="3383280"/>
            <a:ext cx="73152" cy="960120"/>
          </a:xfrm>
          <a:prstGeom prst="rect">
            <a:avLst/>
          </a:prstGeom>
          <a:solidFill>
            <a:srgbClr val="059669"/>
          </a:solidFill>
          <a:ln/>
        </p:spPr>
      </p:sp>
      <p:sp>
        <p:nvSpPr>
          <p:cNvPr id="28" name="Text 26"/>
          <p:cNvSpPr/>
          <p:nvPr/>
        </p:nvSpPr>
        <p:spPr>
          <a:xfrm>
            <a:off x="5029200" y="345643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5966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Published Textbooks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5029200" y="376732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textbooks available for structured learning, from beginner to advanced.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Takeaways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457200" y="1097280"/>
            <a:ext cx="8229600" cy="457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" y="1170432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97280" y="10972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OpenFOAM is a powerful, free, open-source CFD toolbox used worldwide in industry and academia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57200" y="1664208"/>
            <a:ext cx="8229600" cy="457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737360"/>
            <a:ext cx="274320" cy="2743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97280" y="1664208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solves the Navier-Stokes equations using the Finite Volume Method (FVM)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457200" y="2231136"/>
            <a:ext cx="8229600" cy="457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04288"/>
            <a:ext cx="274320" cy="27432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97280" y="2231136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simulation follows three stages: pre-processing, solving, post-processing</a:t>
            </a:r>
            <a:endParaRPr lang="en-US" sz="1300" dirty="0"/>
          </a:p>
        </p:txBody>
      </p:sp>
      <p:sp>
        <p:nvSpPr>
          <p:cNvPr id="15" name="Shape 10"/>
          <p:cNvSpPr/>
          <p:nvPr/>
        </p:nvSpPr>
        <p:spPr>
          <a:xfrm>
            <a:off x="457200" y="2798064"/>
            <a:ext cx="8229600" cy="457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871216"/>
            <a:ext cx="274320" cy="27432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97280" y="2798064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case structure has three directories: 0/ (conditions), constant/ (properties), system/ (controls)</a:t>
            </a:r>
            <a:endParaRPr lang="en-US" sz="1300" dirty="0"/>
          </a:p>
        </p:txBody>
      </p:sp>
      <p:sp>
        <p:nvSpPr>
          <p:cNvPr id="18" name="Shape 12"/>
          <p:cNvSpPr/>
          <p:nvPr/>
        </p:nvSpPr>
        <p:spPr>
          <a:xfrm>
            <a:off x="457200" y="3364992"/>
            <a:ext cx="8229600" cy="457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3438144"/>
            <a:ext cx="274320" cy="27432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1097280" y="3364992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80+ built-in solvers cover incompressible, compressible, multiphase, heat transfer, and more</a:t>
            </a:r>
            <a:endParaRPr lang="en-US" sz="1300" dirty="0"/>
          </a:p>
        </p:txBody>
      </p:sp>
      <p:sp>
        <p:nvSpPr>
          <p:cNvPr id="21" name="Shape 14"/>
          <p:cNvSpPr/>
          <p:nvPr/>
        </p:nvSpPr>
        <p:spPr>
          <a:xfrm>
            <a:off x="457200" y="3931920"/>
            <a:ext cx="8229600" cy="457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pic>
        <p:nvPicPr>
          <p:cNvPr id="2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4005072"/>
            <a:ext cx="274320" cy="27432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1097280" y="39319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open-source nature enables unlimited customization and zero-cost parallel scaling</a:t>
            </a:r>
            <a:endParaRPr lang="en-US" sz="13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65A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914400"/>
            <a:ext cx="7680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What's Next?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731520" y="1737360"/>
            <a:ext cx="1828800" cy="54864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5" name="Text 3"/>
          <p:cNvSpPr/>
          <p:nvPr/>
        </p:nvSpPr>
        <p:spPr>
          <a:xfrm>
            <a:off x="731520" y="201168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the assessment activity to test your understanding</a:t>
            </a:r>
            <a:endParaRPr lang="en-US" sz="18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2743200"/>
            <a:ext cx="256032" cy="2560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43000" y="269748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 the Moodle Quiz to assess your understanding</a:t>
            </a:r>
            <a:endParaRPr lang="en-US" sz="14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154680"/>
            <a:ext cx="256032" cy="25603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43000" y="310896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Try the interactive H5P activities for hands-on learning</a:t>
            </a:r>
            <a:endParaRPr lang="en-US" sz="14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3566160"/>
            <a:ext cx="256032" cy="25603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143000" y="35204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OpenFOAM on your system</a:t>
            </a:r>
            <a:endParaRPr lang="en-US" sz="14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3977640"/>
            <a:ext cx="256032" cy="25603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43000" y="393192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the lid-driven cavity tutorial case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731520" y="4389120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AD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1 of OpenFOAM Microcredential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Computational Fluid Dynamics?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457200" y="1280160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280160"/>
            <a:ext cx="3931920" cy="54864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463040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Definition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31520" y="1920240"/>
            <a:ext cx="3383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CFD is the use of applied mathematics, physics, and computational software to visualize how a gas or liquid flows — and how it affects objects as it flows past them.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31520" y="292608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Instead of building physical prototypes and running expensive wind tunnel tests, engineers can simulate fluid behavior computationally — saving time and cost.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754880" y="1280160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754880" y="1280160"/>
            <a:ext cx="3931920" cy="54864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0" y="1463040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D948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CFD Predicts</a:t>
            </a:r>
            <a:endParaRPr lang="en-US" sz="1800" dirty="0"/>
          </a:p>
        </p:txBody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947672"/>
            <a:ext cx="201168" cy="201168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5349240" y="192024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Fluid flow patterns and velocity fields</a:t>
            </a:r>
            <a:endParaRPr lang="en-US" sz="1200" dirty="0"/>
          </a:p>
        </p:txBody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13432"/>
            <a:ext cx="201168" cy="201168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349240" y="228600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Pressure distributions on surfaces</a:t>
            </a:r>
            <a:endParaRPr lang="en-US" sz="1200" dirty="0"/>
          </a:p>
        </p:txBody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79192"/>
            <a:ext cx="201168" cy="20116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349240" y="265176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Temperature and heat transfer rates</a:t>
            </a:r>
            <a:endParaRPr lang="en-US" sz="1200" dirty="0"/>
          </a:p>
        </p:txBody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44952"/>
            <a:ext cx="201168" cy="20116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349240" y="301752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Chemical reactions and combustion</a:t>
            </a:r>
            <a:endParaRPr lang="en-US" sz="1200" dirty="0"/>
          </a:p>
        </p:txBody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410712"/>
            <a:ext cx="201168" cy="20116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349240" y="338328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Turbulent mixing and dispersion</a:t>
            </a:r>
            <a:endParaRPr lang="en-US" sz="1200" dirty="0"/>
          </a:p>
        </p:txBody>
      </p:sp>
      <p:pic>
        <p:nvPicPr>
          <p:cNvPr id="2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776472"/>
            <a:ext cx="201168" cy="201168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5349240" y="374904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Multiphase interactions (gas-liquid)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OpenFOAM?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731520" y="960120"/>
            <a:ext cx="1371600" cy="457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1188720"/>
            <a:ext cx="8229600" cy="109728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28016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D9488"/>
                </a:solidFill>
              </a:rPr>
              <a:t>Open</a:t>
            </a:r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</a:rPr>
              <a:t> Source </a:t>
            </a:r>
            <a:pPr indent="0" marL="0">
              <a:buNone/>
            </a:pPr>
            <a:r>
              <a:rPr lang="en-US" sz="1800" b="1" dirty="0">
                <a:solidFill>
                  <a:srgbClr val="0D9488"/>
                </a:solidFill>
              </a:rPr>
              <a:t>F</a:t>
            </a:r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</a:rPr>
              <a:t>ield </a:t>
            </a:r>
            <a:pPr indent="0" marL="0">
              <a:buNone/>
            </a:pPr>
            <a:r>
              <a:rPr lang="en-US" sz="1800" b="1" dirty="0">
                <a:solidFill>
                  <a:srgbClr val="0D9488"/>
                </a:solidFill>
              </a:rPr>
              <a:t>O</a:t>
            </a:r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</a:rPr>
              <a:t>peration </a:t>
            </a:r>
            <a:pPr indent="0" marL="0">
              <a:buNone/>
            </a:pPr>
            <a:r>
              <a:rPr lang="en-US" sz="1800" b="1" dirty="0">
                <a:solidFill>
                  <a:srgbClr val="0D9488"/>
                </a:solidFill>
              </a:rPr>
              <a:t>A</a:t>
            </a:r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</a:rPr>
              <a:t>nd </a:t>
            </a:r>
            <a:pPr indent="0" marL="0">
              <a:buNone/>
            </a:pPr>
            <a:r>
              <a:rPr lang="en-US" sz="1800" b="1" dirty="0">
                <a:solidFill>
                  <a:srgbClr val="0D9488"/>
                </a:solidFill>
              </a:rPr>
              <a:t>M</a:t>
            </a:r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</a:rPr>
              <a:t>anipulation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31520" y="173736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free, open-source C++ toolbox for CFD with 1.5+ million lines of code, used by thousands of engineers and researchers worldwide.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560320"/>
            <a:ext cx="1920240" cy="1920240"/>
          </a:xfrm>
          <a:prstGeom prst="rect">
            <a:avLst/>
          </a:prstGeom>
          <a:solidFill>
            <a:srgbClr val="1E293B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57200" y="2560320"/>
            <a:ext cx="1920240" cy="54864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2" name="Text 10"/>
          <p:cNvSpPr/>
          <p:nvPr/>
        </p:nvSpPr>
        <p:spPr>
          <a:xfrm>
            <a:off x="594360" y="274320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Free &amp; Open Source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94360" y="3108960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Licensed under GNU GPL v3. No license fees, ever.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2560320" y="2560320"/>
            <a:ext cx="1920240" cy="1920240"/>
          </a:xfrm>
          <a:prstGeom prst="rect">
            <a:avLst/>
          </a:prstGeom>
          <a:solidFill>
            <a:srgbClr val="1E293B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560320" y="2560320"/>
            <a:ext cx="1920240" cy="54864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16" name="Text 14"/>
          <p:cNvSpPr/>
          <p:nvPr/>
        </p:nvSpPr>
        <p:spPr>
          <a:xfrm>
            <a:off x="2697480" y="274320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C++ Codebase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697480" y="3108960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1.5M+ lines of high-performance C++ code with OOP design.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663440" y="2560320"/>
            <a:ext cx="1920240" cy="1920240"/>
          </a:xfrm>
          <a:prstGeom prst="rect">
            <a:avLst/>
          </a:prstGeom>
          <a:solidFill>
            <a:srgbClr val="1E293B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663440" y="2560320"/>
            <a:ext cx="1920240" cy="54864"/>
          </a:xfrm>
          <a:prstGeom prst="rect">
            <a:avLst/>
          </a:prstGeom>
          <a:solidFill>
            <a:srgbClr val="EA580C"/>
          </a:solidFill>
          <a:ln/>
        </p:spPr>
      </p:sp>
      <p:sp>
        <p:nvSpPr>
          <p:cNvPr id="20" name="Text 18"/>
          <p:cNvSpPr/>
          <p:nvPr/>
        </p:nvSpPr>
        <p:spPr>
          <a:xfrm>
            <a:off x="4800600" y="274320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Active Community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800600" y="3108960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Thousands of users globally across industry and academia.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6766560" y="2560320"/>
            <a:ext cx="1920240" cy="1920240"/>
          </a:xfrm>
          <a:prstGeom prst="rect">
            <a:avLst/>
          </a:prstGeom>
          <a:solidFill>
            <a:srgbClr val="1E293B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766560" y="2560320"/>
            <a:ext cx="1920240" cy="54864"/>
          </a:xfrm>
          <a:prstGeom prst="rect">
            <a:avLst/>
          </a:prstGeom>
          <a:solidFill>
            <a:srgbClr val="059669"/>
          </a:solidFill>
          <a:ln/>
        </p:spPr>
      </p:sp>
      <p:sp>
        <p:nvSpPr>
          <p:cNvPr id="24" name="Text 22"/>
          <p:cNvSpPr/>
          <p:nvPr/>
        </p:nvSpPr>
        <p:spPr>
          <a:xfrm>
            <a:off x="6903720" y="274320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Bi-Annual Releases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6903720" y="3108960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Regular updates: v2506 (ESI) and v13 (Foundation).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History of OpenFOAM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2011680" y="1188720"/>
            <a:ext cx="36576" cy="329184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7" name="Shape 5"/>
          <p:cNvSpPr/>
          <p:nvPr/>
        </p:nvSpPr>
        <p:spPr>
          <a:xfrm>
            <a:off x="914400" y="1188720"/>
            <a:ext cx="1051560" cy="36576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8" name="Text 6"/>
          <p:cNvSpPr/>
          <p:nvPr/>
        </p:nvSpPr>
        <p:spPr>
          <a:xfrm>
            <a:off x="914400" y="1188720"/>
            <a:ext cx="1051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1993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1920240" y="1280160"/>
            <a:ext cx="201168" cy="201168"/>
          </a:xfrm>
          <a:prstGeom prst="ellipse">
            <a:avLst/>
          </a:prstGeom>
          <a:solidFill>
            <a:srgbClr val="065A82"/>
          </a:solidFill>
          <a:ln/>
        </p:spPr>
      </p:sp>
      <p:sp>
        <p:nvSpPr>
          <p:cNvPr id="10" name="Text 8"/>
          <p:cNvSpPr/>
          <p:nvPr/>
        </p:nvSpPr>
        <p:spPr>
          <a:xfrm>
            <a:off x="2377440" y="118872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FOAM created at Imperial College London by Henry Weller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914400" y="1737360"/>
            <a:ext cx="1051560" cy="36576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2" name="Text 10"/>
          <p:cNvSpPr/>
          <p:nvPr/>
        </p:nvSpPr>
        <p:spPr>
          <a:xfrm>
            <a:off x="914400" y="1737360"/>
            <a:ext cx="1051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2004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1920240" y="1828800"/>
            <a:ext cx="201168" cy="201168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14" name="Text 12"/>
          <p:cNvSpPr/>
          <p:nvPr/>
        </p:nvSpPr>
        <p:spPr>
          <a:xfrm>
            <a:off x="2377440" y="173736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Released as OpenFOAM under GNU GPL by OpenCFD Ltd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914400" y="2286000"/>
            <a:ext cx="1051560" cy="365760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16" name="Text 14"/>
          <p:cNvSpPr/>
          <p:nvPr/>
        </p:nvSpPr>
        <p:spPr>
          <a:xfrm>
            <a:off x="914400" y="2286000"/>
            <a:ext cx="1051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2011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1920240" y="2377440"/>
            <a:ext cx="201168" cy="201168"/>
          </a:xfrm>
          <a:prstGeom prst="ellipse">
            <a:avLst/>
          </a:prstGeom>
          <a:solidFill>
            <a:srgbClr val="7C3AED"/>
          </a:solidFill>
          <a:ln/>
        </p:spPr>
      </p:sp>
      <p:sp>
        <p:nvSpPr>
          <p:cNvPr id="18" name="Text 16"/>
          <p:cNvSpPr/>
          <p:nvPr/>
        </p:nvSpPr>
        <p:spPr>
          <a:xfrm>
            <a:off x="2377440" y="228600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OpenFOAM Foundation established; SGI acquires OpenCFD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914400" y="2834640"/>
            <a:ext cx="1051560" cy="365760"/>
          </a:xfrm>
          <a:prstGeom prst="rect">
            <a:avLst/>
          </a:prstGeom>
          <a:solidFill>
            <a:srgbClr val="EA580C"/>
          </a:solidFill>
          <a:ln/>
        </p:spPr>
      </p:sp>
      <p:sp>
        <p:nvSpPr>
          <p:cNvPr id="20" name="Text 18"/>
          <p:cNvSpPr/>
          <p:nvPr/>
        </p:nvSpPr>
        <p:spPr>
          <a:xfrm>
            <a:off x="914400" y="2834640"/>
            <a:ext cx="1051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2014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1920240" y="2926080"/>
            <a:ext cx="201168" cy="201168"/>
          </a:xfrm>
          <a:prstGeom prst="ellipse">
            <a:avLst/>
          </a:prstGeom>
          <a:solidFill>
            <a:srgbClr val="EA580C"/>
          </a:solidFill>
          <a:ln/>
        </p:spPr>
      </p:sp>
      <p:sp>
        <p:nvSpPr>
          <p:cNvPr id="22" name="Text 20"/>
          <p:cNvSpPr/>
          <p:nvPr/>
        </p:nvSpPr>
        <p:spPr>
          <a:xfrm>
            <a:off x="2377440" y="283464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ESI Group acquires OpenCFD; dual release streams begin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914400" y="3383280"/>
            <a:ext cx="1051560" cy="365760"/>
          </a:xfrm>
          <a:prstGeom prst="rect">
            <a:avLst/>
          </a:prstGeom>
          <a:solidFill>
            <a:srgbClr val="DC2626"/>
          </a:solidFill>
          <a:ln/>
        </p:spPr>
      </p:sp>
      <p:sp>
        <p:nvSpPr>
          <p:cNvPr id="24" name="Text 22"/>
          <p:cNvSpPr/>
          <p:nvPr/>
        </p:nvSpPr>
        <p:spPr>
          <a:xfrm>
            <a:off x="914400" y="3383280"/>
            <a:ext cx="1051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2020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1920240" y="3474720"/>
            <a:ext cx="201168" cy="201168"/>
          </a:xfrm>
          <a:prstGeom prst="ellipse">
            <a:avLst/>
          </a:prstGeom>
          <a:solidFill>
            <a:srgbClr val="DC2626"/>
          </a:solidFill>
          <a:ln/>
        </p:spPr>
      </p:sp>
      <p:sp>
        <p:nvSpPr>
          <p:cNvPr id="26" name="Text 24"/>
          <p:cNvSpPr/>
          <p:nvPr/>
        </p:nvSpPr>
        <p:spPr>
          <a:xfrm>
            <a:off x="2377440" y="338328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 growth in industrial adoption and GPU computing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914400" y="3931920"/>
            <a:ext cx="1051560" cy="365760"/>
          </a:xfrm>
          <a:prstGeom prst="rect">
            <a:avLst/>
          </a:prstGeom>
          <a:solidFill>
            <a:srgbClr val="059669"/>
          </a:solidFill>
          <a:ln/>
        </p:spPr>
      </p:sp>
      <p:sp>
        <p:nvSpPr>
          <p:cNvPr id="28" name="Text 26"/>
          <p:cNvSpPr/>
          <p:nvPr/>
        </p:nvSpPr>
        <p:spPr>
          <a:xfrm>
            <a:off x="914400" y="3931920"/>
            <a:ext cx="1051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2025-26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1920240" y="4023360"/>
            <a:ext cx="201168" cy="201168"/>
          </a:xfrm>
          <a:prstGeom prst="ellipse">
            <a:avLst/>
          </a:prstGeom>
          <a:solidFill>
            <a:srgbClr val="059669"/>
          </a:solidFill>
          <a:ln/>
        </p:spPr>
      </p:sp>
      <p:sp>
        <p:nvSpPr>
          <p:cNvPr id="30" name="Text 28"/>
          <p:cNvSpPr/>
          <p:nvPr/>
        </p:nvSpPr>
        <p:spPr>
          <a:xfrm>
            <a:off x="2377440" y="393192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OpenFOAM v13 (Foundation) and v2506 (ESI) released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OpenFOAM Variants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31520" y="960120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main distributions maintained by different organizations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57200" y="1463040"/>
            <a:ext cx="3931920" cy="29260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57200" y="1463040"/>
            <a:ext cx="3931920" cy="4572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3566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openfoam.com (ESI/OpenCFD)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822960" y="210312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Maintained by OpenCFD Ltd (ESI Group)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251460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Versioning: vYYMM (e.g., v2506)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822960" y="292608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Bi-annual releases (June &amp; December)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822960" y="333756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 industrial feature focus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822960" y="374904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Extensive documentation &amp; tutorials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754880" y="1463040"/>
            <a:ext cx="3931920" cy="29260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754880" y="1463040"/>
            <a:ext cx="3931920" cy="45720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17" name="Text 15"/>
          <p:cNvSpPr/>
          <p:nvPr/>
        </p:nvSpPr>
        <p:spPr>
          <a:xfrm>
            <a:off x="4937760" y="1463040"/>
            <a:ext cx="3566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openfoam.org (Foundation)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5120640" y="210312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Maintained by The OpenFOAM Foundation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120640" y="251460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Integer versioning (e.g., v13)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120640" y="292608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 by CFD Direct (Henry Weller)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120640" y="333756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Emphasis on code quality &amp; design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5120640" y="374904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Modular solver framework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Governing Equations of Fluid Flow</a:t>
            </a:r>
            <a:endParaRPr lang="en-US" sz="3200" dirty="0"/>
          </a:p>
        </p:txBody>
      </p:sp>
      <p:pic>
        <p:nvPicPr>
          <p:cNvPr id="6" name="Image 0" descr="/sessions/gallant-elegant-curie/images/governing_equation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097280"/>
            <a:ext cx="82296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Finite Volume Method (FVM)</a:t>
            </a:r>
            <a:endParaRPr lang="en-US" sz="3200" dirty="0"/>
          </a:p>
        </p:txBody>
      </p:sp>
      <p:pic>
        <p:nvPicPr>
          <p:cNvPr id="6" name="Image 0" descr="/sessions/gallant-elegant-curie/images/fvm_concep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1005840"/>
            <a:ext cx="859536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65A8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800600"/>
            <a:ext cx="6400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OpenFOAM — Microcredential Module 1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772400" y="480060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28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Finite Volume Method?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731520" y="914400"/>
            <a:ext cx="1371600" cy="45720"/>
          </a:xfrm>
          <a:prstGeom prst="rect">
            <a:avLst/>
          </a:prstGeom>
          <a:solidFill>
            <a:srgbClr val="0D9488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1188720"/>
            <a:ext cx="8229600" cy="73152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8" name="Shape 6"/>
          <p:cNvSpPr/>
          <p:nvPr/>
        </p:nvSpPr>
        <p:spPr>
          <a:xfrm>
            <a:off x="457200" y="1188720"/>
            <a:ext cx="73152" cy="731520"/>
          </a:xfrm>
          <a:prstGeom prst="rect">
            <a:avLst/>
          </a:prstGeom>
          <a:solidFill>
            <a:srgbClr val="0D9488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353312"/>
            <a:ext cx="365760" cy="36576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280160" y="123444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Conservative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1280160" y="155448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Flux entering one cell exactly equals flux leaving its neighbor — no artificial mass/energy creation.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57200" y="2057400"/>
            <a:ext cx="8229600" cy="73152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200" y="2057400"/>
            <a:ext cx="73152" cy="731520"/>
          </a:xfrm>
          <a:prstGeom prst="rect">
            <a:avLst/>
          </a:prstGeom>
          <a:solidFill>
            <a:srgbClr val="0D9488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221992"/>
            <a:ext cx="365760" cy="36576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280160" y="210312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Handles Complex Geometry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1280160" y="242316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 with unstructured meshes: tetrahedra, hexahedra, polyhedra — real engineering shapes.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457200" y="2926080"/>
            <a:ext cx="8229600" cy="73152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18" name="Shape 14"/>
          <p:cNvSpPr/>
          <p:nvPr/>
        </p:nvSpPr>
        <p:spPr>
          <a:xfrm>
            <a:off x="457200" y="2926080"/>
            <a:ext cx="73152" cy="731520"/>
          </a:xfrm>
          <a:prstGeom prst="rect">
            <a:avLst/>
          </a:prstGeom>
          <a:solidFill>
            <a:srgbClr val="0D9488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3090672"/>
            <a:ext cx="365760" cy="36576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280160" y="297180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Physically Intuitive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1280160" y="329184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cell is a tiny control volume where conservation laws are enforced — direct physical interpretation.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457200" y="3794760"/>
            <a:ext cx="8229600" cy="731520"/>
          </a:xfrm>
          <a:prstGeom prst="rect">
            <a:avLst/>
          </a:prstGeom>
          <a:solidFill>
            <a:srgbClr val="1E293B"/>
          </a:solidFill>
          <a:ln/>
        </p:spPr>
      </p:sp>
      <p:sp>
        <p:nvSpPr>
          <p:cNvPr id="23" name="Shape 18"/>
          <p:cNvSpPr/>
          <p:nvPr/>
        </p:nvSpPr>
        <p:spPr>
          <a:xfrm>
            <a:off x="457200" y="3794760"/>
            <a:ext cx="73152" cy="731520"/>
          </a:xfrm>
          <a:prstGeom prst="rect">
            <a:avLst/>
          </a:prstGeom>
          <a:solidFill>
            <a:srgbClr val="0D9488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3959352"/>
            <a:ext cx="365760" cy="36576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280160" y="384048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Robust for CFD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1280160" y="416052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Natural treatment of source terms, boundary conditions, and discontinuities in the flow field.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OpenFOAM — Microcredential Module 1</dc:title>
  <dc:subject>PptxGenJS Presentation</dc:subject>
  <dc:creator>OpenFOAM Microcredential</dc:creator>
  <cp:lastModifiedBy>OpenFOAM Microcredential</cp:lastModifiedBy>
  <cp:revision>1</cp:revision>
  <dcterms:created xsi:type="dcterms:W3CDTF">2026-04-16T04:39:12Z</dcterms:created>
  <dcterms:modified xsi:type="dcterms:W3CDTF">2026-04-16T04:39:12Z</dcterms:modified>
</cp:coreProperties>
</file>